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Raleway"/>
      <p:regular r:id="rId37"/>
      <p:bold r:id="rId38"/>
      <p:italic r:id="rId39"/>
      <p:boldItalic r:id="rId40"/>
    </p:embeddedFont>
    <p:embeddedFont>
      <p:font typeface="Nunito"/>
      <p:regular r:id="rId41"/>
      <p:bold r:id="rId42"/>
      <p:italic r:id="rId43"/>
      <p:boldItalic r:id="rId44"/>
    </p:embeddedFont>
    <p:embeddedFont>
      <p:font typeface="Roboto Mon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274A485-6856-4E79-B86D-F440083C597F}">
  <a:tblStyle styleId="{D274A485-6856-4E79-B86D-F440083C59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6D507A42-7F2E-43A4-A1C2-D8EC02ED574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boldItalic.fntdata"/><Relationship Id="rId20" Type="http://schemas.openxmlformats.org/officeDocument/2006/relationships/slide" Target="slides/slide14.xml"/><Relationship Id="rId42" Type="http://schemas.openxmlformats.org/officeDocument/2006/relationships/font" Target="fonts/Nunito-bold.fntdata"/><Relationship Id="rId41" Type="http://schemas.openxmlformats.org/officeDocument/2006/relationships/font" Target="fonts/Nunito-regular.fntdata"/><Relationship Id="rId22" Type="http://schemas.openxmlformats.org/officeDocument/2006/relationships/slide" Target="slides/slide16.xml"/><Relationship Id="rId44" Type="http://schemas.openxmlformats.org/officeDocument/2006/relationships/font" Target="fonts/Nunito-boldItalic.fntdata"/><Relationship Id="rId21" Type="http://schemas.openxmlformats.org/officeDocument/2006/relationships/slide" Target="slides/slide15.xml"/><Relationship Id="rId43" Type="http://schemas.openxmlformats.org/officeDocument/2006/relationships/font" Target="fonts/Nunito-italic.fntdata"/><Relationship Id="rId24" Type="http://schemas.openxmlformats.org/officeDocument/2006/relationships/slide" Target="slides/slide18.xml"/><Relationship Id="rId46" Type="http://schemas.openxmlformats.org/officeDocument/2006/relationships/font" Target="fonts/RobotoMono-bold.fntdata"/><Relationship Id="rId23" Type="http://schemas.openxmlformats.org/officeDocument/2006/relationships/slide" Target="slides/slide17.xml"/><Relationship Id="rId45" Type="http://schemas.openxmlformats.org/officeDocument/2006/relationships/font" Target="fonts/RobotoMon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font" Target="fonts/RobotoMono-boldItalic.fntdata"/><Relationship Id="rId25" Type="http://schemas.openxmlformats.org/officeDocument/2006/relationships/slide" Target="slides/slide19.xml"/><Relationship Id="rId47" Type="http://schemas.openxmlformats.org/officeDocument/2006/relationships/font" Target="fonts/RobotoMono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aleway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Raleway-italic.fntdata"/><Relationship Id="rId16" Type="http://schemas.openxmlformats.org/officeDocument/2006/relationships/slide" Target="slides/slide10.xml"/><Relationship Id="rId38" Type="http://schemas.openxmlformats.org/officeDocument/2006/relationships/font" Target="fonts/Raleway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43d26bfce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43d26bfce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43d26bfce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43d26bfce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43d26bfce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43d26bfce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43d26bfce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43d26bfce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3d26bfce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43d26bfce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43d26bfce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43d26bfce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43d26bfce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43d26bfce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439f50bda2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439f50bda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434cbbd2ab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434cbbd2ab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43bf39357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43bf39357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434cbbd2a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434cbbd2a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43bf39357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43bf39357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43bf39357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43bf39357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43bf39357a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43bf39357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439f50bd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439f50bd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439f50bda2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439f50bda2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439f50bda2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439f50bda2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439f50bda2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439f50bda2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43bf39357a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43bf39357a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43bf39357a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43bf39357a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439f50bda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439f50bda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434cbbd2ab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434cbbd2ab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439f50bda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439f50bda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439f50bda2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439f50bda2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439f50bda2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439f50bda2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Location Filtering: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Extracted only the </a:t>
            </a:r>
            <a:r>
              <a:rPr b="1" lang="en-GB">
                <a:solidFill>
                  <a:schemeClr val="dk1"/>
                </a:solidFill>
              </a:rPr>
              <a:t>Manchester grid cell</a:t>
            </a:r>
            <a:r>
              <a:rPr lang="en-GB">
                <a:solidFill>
                  <a:schemeClr val="dk1"/>
                </a:solidFill>
              </a:rPr>
              <a:t> from both MME and CHESS datasets</a:t>
            </a:r>
            <a:br>
              <a:rPr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Coordinates: approx. </a:t>
            </a:r>
            <a:r>
              <a:rPr b="1" lang="en-GB">
                <a:solidFill>
                  <a:schemeClr val="dk1"/>
                </a:solidFill>
              </a:rPr>
              <a:t>lat 53.25, lon -2.5</a:t>
            </a:r>
            <a:br>
              <a:rPr b="1" lang="en-GB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Time Standardisation: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>
                <a:solidFill>
                  <a:schemeClr val="dk1"/>
                </a:solidFill>
              </a:rPr>
              <a:t>MME:</a:t>
            </a:r>
            <a:r>
              <a:rPr lang="en-GB">
                <a:solidFill>
                  <a:schemeClr val="dk1"/>
                </a:solidFill>
              </a:rPr>
              <a:t> Decoded time index from “days since 2006-01-01”</a:t>
            </a:r>
            <a:br>
              <a:rPr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>
                <a:solidFill>
                  <a:schemeClr val="dk1"/>
                </a:solidFill>
              </a:rPr>
              <a:t>CHESS:</a:t>
            </a:r>
            <a:r>
              <a:rPr lang="en-GB">
                <a:solidFill>
                  <a:schemeClr val="dk1"/>
                </a:solidFill>
              </a:rPr>
              <a:t> Kept as monthly resolution (no interpolation applied)</a:t>
            </a:r>
            <a:br>
              <a:rPr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>
                <a:solidFill>
                  <a:schemeClr val="dk1"/>
                </a:solidFill>
              </a:rPr>
              <a:t>Leap years removed</a:t>
            </a:r>
            <a:r>
              <a:rPr lang="en-GB">
                <a:solidFill>
                  <a:schemeClr val="dk1"/>
                </a:solidFill>
              </a:rPr>
              <a:t> for model consistency across datasets</a:t>
            </a:r>
            <a:br>
              <a:rPr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Unit Conversions: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TREFMXAV_U</a:t>
            </a:r>
            <a:r>
              <a:rPr lang="en-GB">
                <a:solidFill>
                  <a:schemeClr val="dk1"/>
                </a:solidFill>
              </a:rPr>
              <a:t>: Converted from </a:t>
            </a:r>
            <a:r>
              <a:rPr b="1" lang="en-GB">
                <a:solidFill>
                  <a:schemeClr val="dk1"/>
                </a:solidFill>
              </a:rPr>
              <a:t>Kelvin to Celsius</a:t>
            </a:r>
            <a:br>
              <a:rPr b="1" lang="en-GB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PRECT</a:t>
            </a:r>
            <a:r>
              <a:rPr lang="en-GB">
                <a:solidFill>
                  <a:schemeClr val="dk1"/>
                </a:solidFill>
              </a:rPr>
              <a:t>: Standardised to </a:t>
            </a:r>
            <a:r>
              <a:rPr b="1" lang="en-GB">
                <a:solidFill>
                  <a:schemeClr val="dk1"/>
                </a:solidFill>
              </a:rPr>
              <a:t>m/s</a:t>
            </a:r>
            <a:br>
              <a:rPr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lon</a:t>
            </a:r>
            <a:r>
              <a:rPr lang="en-GB">
                <a:solidFill>
                  <a:schemeClr val="dk1"/>
                </a:solidFill>
              </a:rPr>
              <a:t>: Transformed from </a:t>
            </a:r>
            <a:r>
              <a:rPr b="1" lang="en-GB">
                <a:solidFill>
                  <a:schemeClr val="dk1"/>
                </a:solidFill>
              </a:rPr>
              <a:t>0–360°</a:t>
            </a:r>
            <a:r>
              <a:rPr lang="en-GB">
                <a:solidFill>
                  <a:schemeClr val="dk1"/>
                </a:solidFill>
              </a:rPr>
              <a:t> format to </a:t>
            </a:r>
            <a:r>
              <a:rPr b="1" lang="en-GB">
                <a:solidFill>
                  <a:schemeClr val="dk1"/>
                </a:solidFill>
              </a:rPr>
              <a:t>-180–180°</a:t>
            </a:r>
            <a:r>
              <a:rPr lang="en-GB">
                <a:solidFill>
                  <a:schemeClr val="dk1"/>
                </a:solidFill>
              </a:rPr>
              <a:t> for consistency</a:t>
            </a:r>
            <a:br>
              <a:rPr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Feature Alignment: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Renamed and aligned feature columns across datasets</a:t>
            </a:r>
            <a:br>
              <a:rPr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Resulted in </a:t>
            </a:r>
            <a:r>
              <a:rPr b="1" lang="en-GB">
                <a:solidFill>
                  <a:schemeClr val="dk1"/>
                </a:solidFill>
              </a:rPr>
              <a:t>NaNs for missing variables in CHESS</a:t>
            </a:r>
            <a:r>
              <a:rPr lang="en-GB">
                <a:solidFill>
                  <a:schemeClr val="dk1"/>
                </a:solidFill>
              </a:rPr>
              <a:t> (0085) — this was expected and handled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434cbbd2ab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434cbbd2ab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43d26bfce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43d26bfce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43d26bfce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43d26bfce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43d26bfce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43d26bfce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23.png"/><Relationship Id="rId5" Type="http://schemas.openxmlformats.org/officeDocument/2006/relationships/image" Target="../media/image19.png"/><Relationship Id="rId6" Type="http://schemas.openxmlformats.org/officeDocument/2006/relationships/image" Target="../media/image27.png"/><Relationship Id="rId7" Type="http://schemas.openxmlformats.org/officeDocument/2006/relationships/image" Target="../media/image21.png"/><Relationship Id="rId8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Relationship Id="rId5" Type="http://schemas.openxmlformats.org/officeDocument/2006/relationships/image" Target="../media/image34.png"/><Relationship Id="rId6" Type="http://schemas.openxmlformats.org/officeDocument/2006/relationships/image" Target="../media/image33.png"/><Relationship Id="rId7" Type="http://schemas.openxmlformats.org/officeDocument/2006/relationships/image" Target="../media/image38.png"/><Relationship Id="rId8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Relationship Id="rId4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Relationship Id="rId4" Type="http://schemas.openxmlformats.org/officeDocument/2006/relationships/image" Target="../media/image43.png"/><Relationship Id="rId5" Type="http://schemas.openxmlformats.org/officeDocument/2006/relationships/image" Target="../media/image37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215975" y="1195300"/>
            <a:ext cx="8623200" cy="187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Assessing the Accuracy of Supervised Learning Models in Forecasting Urban Temperatures in Manchester: A Comparison with Academic Climate Projections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59" name="Google Shape;59;p13"/>
          <p:cNvSpPr txBox="1"/>
          <p:nvPr>
            <p:ph type="ctrTitle"/>
          </p:nvPr>
        </p:nvSpPr>
        <p:spPr>
          <a:xfrm>
            <a:off x="215975" y="3068200"/>
            <a:ext cx="2171700" cy="12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lt1"/>
                </a:solidFill>
              </a:rPr>
              <a:t>EART60702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lt1"/>
                </a:solidFill>
              </a:rPr>
              <a:t>Project 2: Group 3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2142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5"/>
              <a:buFont typeface="Arial"/>
              <a:buNone/>
            </a:pPr>
            <a:r>
              <a:rPr b="0" lang="en-GB" sz="1400">
                <a:solidFill>
                  <a:schemeClr val="lt1"/>
                </a:solidFill>
              </a:rPr>
              <a:t>Madeleine Carnell</a:t>
            </a:r>
            <a:endParaRPr b="0"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2142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605"/>
              <a:buFont typeface="Arial"/>
              <a:buNone/>
            </a:pPr>
            <a:r>
              <a:rPr b="0" lang="en-GB" sz="1400">
                <a:solidFill>
                  <a:schemeClr val="lt1"/>
                </a:solidFill>
              </a:rPr>
              <a:t>Silang Nimai</a:t>
            </a:r>
            <a:endParaRPr b="0"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0" lang="en-GB" sz="1400">
                <a:solidFill>
                  <a:schemeClr val="lt1"/>
                </a:solidFill>
              </a:rPr>
              <a:t>Wanglu Yu</a:t>
            </a:r>
            <a:endParaRPr sz="140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792" y="0"/>
            <a:ext cx="1991200" cy="8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 title="UB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000" y="0"/>
            <a:ext cx="6434674" cy="2549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 title="VBO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3012" y="2601902"/>
            <a:ext cx="6434663" cy="2541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/>
          <p:nvPr/>
        </p:nvSpPr>
        <p:spPr>
          <a:xfrm>
            <a:off x="102400" y="1578275"/>
            <a:ext cx="1890600" cy="18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Both UBOT and VBOT show symmetrical bell-shaped distributions, indicating low skewness.</a:t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</a:t>
            </a:r>
            <a:r>
              <a:rPr lang="en-GB"/>
              <a:t>emperature Distribution</a:t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3" title="boxpl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68075"/>
            <a:ext cx="4840526" cy="32358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9" name="Google Shape;129;p23" title="KDE.png"/>
          <p:cNvPicPr preferRelativeResize="0"/>
          <p:nvPr/>
        </p:nvPicPr>
        <p:blipFill rotWithShape="1">
          <a:blip r:embed="rId4">
            <a:alphaModFix/>
          </a:blip>
          <a:srcRect b="-2420" l="0" r="0" t="2420"/>
          <a:stretch/>
        </p:blipFill>
        <p:spPr>
          <a:xfrm>
            <a:off x="4882125" y="1568075"/>
            <a:ext cx="4213700" cy="3194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 Series</a:t>
            </a:r>
            <a:endParaRPr/>
          </a:p>
        </p:txBody>
      </p:sp>
      <p:pic>
        <p:nvPicPr>
          <p:cNvPr id="135" name="Google Shape;135;p24" title="Time Seri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03750"/>
            <a:ext cx="4671501" cy="23180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6" name="Google Shape;136;p24" title="Tren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1750" y="1942325"/>
            <a:ext cx="4392249" cy="2179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5" title="5-Yea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525" y="662075"/>
            <a:ext cx="7696950" cy="3819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1675" y="152400"/>
            <a:ext cx="4862099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6"/>
          <p:cNvSpPr txBox="1"/>
          <p:nvPr/>
        </p:nvSpPr>
        <p:spPr>
          <a:xfrm>
            <a:off x="143275" y="1496075"/>
            <a:ext cx="27831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Clear positive correlation with TREFHT &amp; QBOT.</a:t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Weak or no relationship with PRSN, UBOT, VBOT.</a:t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Correlation </a:t>
            </a:r>
            <a:r>
              <a:rPr lang="en-GB"/>
              <a:t>Matrices</a:t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75" y="1444950"/>
            <a:ext cx="8930499" cy="361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700" y="1403875"/>
            <a:ext cx="8387476" cy="3395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8"/>
          <p:cNvSpPr txBox="1"/>
          <p:nvPr/>
        </p:nvSpPr>
        <p:spPr>
          <a:xfrm>
            <a:off x="2010450" y="610675"/>
            <a:ext cx="59421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Pearson correlations are weaker, confirming non-normality in data.</a:t>
            </a:r>
            <a:endParaRPr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311700" y="36627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Long Short-Term Memory (LSTM）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en-GB" sz="1700">
                <a:solidFill>
                  <a:srgbClr val="000000"/>
                </a:solidFill>
                <a:highlight>
                  <a:srgbClr val="FFFFFF"/>
                </a:highlight>
              </a:rPr>
              <a:t>Separate Application of LSTM to the 6 original Datasets (Model 3-8)</a:t>
            </a:r>
            <a:endParaRPr sz="17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0"/>
          <p:cNvSpPr txBox="1"/>
          <p:nvPr>
            <p:ph idx="1" type="body"/>
          </p:nvPr>
        </p:nvSpPr>
        <p:spPr>
          <a:xfrm>
            <a:off x="311700" y="2351700"/>
            <a:ext cx="3817200" cy="14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Dataset Splitting (Daily)：</a:t>
            </a:r>
            <a:endParaRPr b="1" sz="14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Training set: </a:t>
            </a:r>
            <a:r>
              <a:rPr lang="en-GB" sz="14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2006-1-1 to 2040-12-31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Validation set : 2041-1-1 to 2049-12-31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Testing set : 2050-1-1 to 2080-12-30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171" name="Google Shape;171;p30"/>
          <p:cNvGraphicFramePr/>
          <p:nvPr/>
        </p:nvGraphicFramePr>
        <p:xfrm>
          <a:off x="3807475" y="1679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{6D507A42-7F2E-43A4-A1C2-D8EC02ED574B}</a:tableStyleId>
              </a:tblPr>
              <a:tblGrid>
                <a:gridCol w="1649200"/>
                <a:gridCol w="3375625"/>
              </a:tblGrid>
              <a:tr h="39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Component</a:t>
                      </a:r>
                      <a:endParaRPr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Details</a:t>
                      </a:r>
                      <a:endParaRPr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60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Input Sequence Length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7 days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625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Input Features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21212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'FLNS', 'FSNS', 'PRECT', 'PRSN', 'QBOT', 'TREFHT', 'UBOT', 'VBOT'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39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U</a:t>
                      </a: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nits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39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Loss Function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Mean Squared Error (MSE)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39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Optimizer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Adam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39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Epochs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2" name="Google Shape;172;p30"/>
          <p:cNvSpPr txBox="1"/>
          <p:nvPr>
            <p:ph idx="1" type="body"/>
          </p:nvPr>
        </p:nvSpPr>
        <p:spPr>
          <a:xfrm>
            <a:off x="3716750" y="1326375"/>
            <a:ext cx="2626800" cy="3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Model Design:</a:t>
            </a:r>
            <a:endParaRPr b="1" sz="14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75" y="0"/>
            <a:ext cx="3067925" cy="15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2700" y="0"/>
            <a:ext cx="3232050" cy="16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" y="1616023"/>
            <a:ext cx="3067925" cy="1533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7925" y="1616025"/>
            <a:ext cx="3232050" cy="16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775" y="3314100"/>
            <a:ext cx="3067925" cy="153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2675" y="3232038"/>
            <a:ext cx="3232077" cy="161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1"/>
          <p:cNvSpPr txBox="1"/>
          <p:nvPr/>
        </p:nvSpPr>
        <p:spPr>
          <a:xfrm>
            <a:off x="1710725" y="4758600"/>
            <a:ext cx="351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Loss Curves of the Six Models</a:t>
            </a:r>
            <a:endParaRPr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4" name="Google Shape;184;p31"/>
          <p:cNvSpPr txBox="1"/>
          <p:nvPr/>
        </p:nvSpPr>
        <p:spPr>
          <a:xfrm>
            <a:off x="6534550" y="1533975"/>
            <a:ext cx="2299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For all six models, the training and validation loss curves demonstrate consistent convergence without signs of overfitting or underfitting. 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 amt="50000"/>
          </a:blip>
          <a:srcRect b="0" l="0" r="1273" t="0"/>
          <a:stretch/>
        </p:blipFill>
        <p:spPr>
          <a:xfrm>
            <a:off x="0" y="-174050"/>
            <a:ext cx="9620000" cy="609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Introduction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65700"/>
            <a:ext cx="871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-GB"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Urban temperature forecasting supports climate adaptation for infrastructure, energy, and public health.</a:t>
            </a:r>
            <a:endParaRPr sz="1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</a:pPr>
            <a:r>
              <a:rPr lang="en-GB"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We apply machine learning to predict maximum temperatures in Manchester from 2006–2080.</a:t>
            </a:r>
            <a:endParaRPr sz="1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</a:pPr>
            <a:r>
              <a:rPr lang="en-GB"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Based on a Multi-Model Ensemble (MME) of climate simulations (6 RCP-driven scenarios).</a:t>
            </a:r>
            <a:endParaRPr sz="1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-GB"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Machine learning is increasingly used in climate science for pattern detection, time series forecasting, and ensemble modelling (Zennaro et al., 2021). </a:t>
            </a:r>
            <a:endParaRPr sz="1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</a:pPr>
            <a:r>
              <a:rPr lang="en-GB"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Compared against CHESS-SCAPE (Robinson et al., 2023), a bias-corrected academic baseline, established in literature as a baseline (</a:t>
            </a:r>
            <a:r>
              <a:rPr lang="en-GB"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Fradgley et al., 2022)</a:t>
            </a:r>
            <a:r>
              <a:rPr lang="en-GB"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</a:pPr>
            <a:r>
              <a:rPr lang="en-GB"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Uses two model types:</a:t>
            </a:r>
            <a:endParaRPr sz="1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○"/>
            </a:pPr>
            <a:r>
              <a:rPr lang="en-GB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LSTM for </a:t>
            </a:r>
            <a:r>
              <a:rPr lang="en-GB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sequential </a:t>
            </a:r>
            <a:r>
              <a:rPr lang="en-GB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deep learning (Jose et al., 2022).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○"/>
            </a:pPr>
            <a:r>
              <a:rPr lang="en-GB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Random Forest for ensemble, nonlinear learning (Asadollah et al., 2021)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GB"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Also tests stacking: combining model outputs to improve accuracy (Shanmugam and Lakshmanan, 2025).</a:t>
            </a:r>
            <a:endParaRPr sz="1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Citations: (Asadollah, Sharafati and Shahid, 2021; Fradgley et al., 2022; Jose, Vincent and Dwarakish, 2022; Robinson et al., 2023; Shanmugam and Lakshmanan, 2025; Zennaro et al., 2021)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875" y="15200"/>
            <a:ext cx="3810377" cy="13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6250" y="15200"/>
            <a:ext cx="3810387" cy="13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863" y="1376050"/>
            <a:ext cx="3810398" cy="13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36250" y="1376050"/>
            <a:ext cx="3810370" cy="13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5875" y="2736900"/>
            <a:ext cx="3810380" cy="13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36250" y="2736901"/>
            <a:ext cx="3810377" cy="136084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2"/>
          <p:cNvSpPr txBox="1"/>
          <p:nvPr/>
        </p:nvSpPr>
        <p:spPr>
          <a:xfrm>
            <a:off x="2653739" y="3966100"/>
            <a:ext cx="362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Prediction Results of the Six Test Sets</a:t>
            </a:r>
            <a:endParaRPr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196" name="Google Shape;196;p32"/>
          <p:cNvGraphicFramePr/>
          <p:nvPr/>
        </p:nvGraphicFramePr>
        <p:xfrm>
          <a:off x="1651950" y="430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{6D507A42-7F2E-43A4-A1C2-D8EC02ED574B}</a:tableStyleId>
              </a:tblPr>
              <a:tblGrid>
                <a:gridCol w="804325"/>
                <a:gridCol w="804325"/>
                <a:gridCol w="804325"/>
                <a:gridCol w="804325"/>
                <a:gridCol w="804325"/>
                <a:gridCol w="804325"/>
                <a:gridCol w="804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5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5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MME_03</a:t>
                      </a:r>
                      <a:endParaRPr b="1" sz="115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5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MME_04</a:t>
                      </a:r>
                      <a:endParaRPr b="1" sz="115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5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MME_05</a:t>
                      </a:r>
                      <a:endParaRPr b="1" sz="115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5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MME_06</a:t>
                      </a:r>
                      <a:endParaRPr b="1" sz="115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5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MME_07</a:t>
                      </a:r>
                      <a:endParaRPr b="1" sz="115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5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MME_08</a:t>
                      </a:r>
                      <a:endParaRPr b="1" sz="115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RMSE</a:t>
                      </a:r>
                      <a:endParaRPr sz="115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1.95</a:t>
                      </a:r>
                      <a:endParaRPr sz="115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1.87</a:t>
                      </a:r>
                      <a:endParaRPr sz="115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1.88</a:t>
                      </a:r>
                      <a:endParaRPr sz="115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2.13</a:t>
                      </a:r>
                      <a:endParaRPr sz="115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1.94</a:t>
                      </a:r>
                      <a:endParaRPr sz="115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1.98</a:t>
                      </a:r>
                      <a:endParaRPr sz="115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Long Short-Term Memory (LSTM）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000000"/>
                </a:solidFill>
                <a:highlight>
                  <a:srgbClr val="FFFFFF"/>
                </a:highlight>
              </a:rPr>
              <a:t>2.   </a:t>
            </a:r>
            <a:r>
              <a:rPr lang="en-GB" sz="1700">
                <a:solidFill>
                  <a:srgbClr val="000000"/>
                </a:solidFill>
                <a:highlight>
                  <a:srgbClr val="FFFFFF"/>
                </a:highlight>
              </a:rPr>
              <a:t>Application of LSTM to the CHESS Dataset (Model 85)</a:t>
            </a:r>
            <a:endParaRPr sz="17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3"/>
          <p:cNvSpPr txBox="1"/>
          <p:nvPr>
            <p:ph idx="1" type="body"/>
          </p:nvPr>
        </p:nvSpPr>
        <p:spPr>
          <a:xfrm>
            <a:off x="228350" y="2299600"/>
            <a:ext cx="3343500" cy="14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Dataset Splitting (</a:t>
            </a:r>
            <a:r>
              <a:rPr b="1" lang="en-GB" sz="1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Monthly</a:t>
            </a:r>
            <a:r>
              <a:rPr b="1" lang="en-GB" sz="1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)：</a:t>
            </a:r>
            <a:endParaRPr b="1" sz="14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Training set: </a:t>
            </a:r>
            <a:r>
              <a:rPr lang="en-GB" sz="14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2006-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1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to 2040-12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Validation set : 2041-1 to 2049-12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Testing set : 2050-1 to 2080-12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203" name="Google Shape;203;p33"/>
          <p:cNvGraphicFramePr/>
          <p:nvPr/>
        </p:nvGraphicFramePr>
        <p:xfrm>
          <a:off x="3571850" y="1727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{6D507A42-7F2E-43A4-A1C2-D8EC02ED574B}</a:tableStyleId>
              </a:tblPr>
              <a:tblGrid>
                <a:gridCol w="1802200"/>
                <a:gridCol w="3458250"/>
              </a:tblGrid>
              <a:tr h="42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Component</a:t>
                      </a:r>
                      <a:endParaRPr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Details</a:t>
                      </a:r>
                      <a:endParaRPr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63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Input Sequence Length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 months (3 steps)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42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Input Features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21212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'PRECT', 'FSNS'</a:t>
                      </a:r>
                      <a:endParaRPr>
                        <a:solidFill>
                          <a:srgbClr val="21212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42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Units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42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Loss Function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Mean Squared Error (MSE)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42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Optimizer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Adam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42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Epochs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04" name="Google Shape;204;p33"/>
          <p:cNvSpPr txBox="1"/>
          <p:nvPr>
            <p:ph idx="1" type="body"/>
          </p:nvPr>
        </p:nvSpPr>
        <p:spPr>
          <a:xfrm>
            <a:off x="3481150" y="1374063"/>
            <a:ext cx="2626800" cy="3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Model Design:</a:t>
            </a:r>
            <a:endParaRPr b="1" sz="14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200" y="2519325"/>
            <a:ext cx="6954927" cy="248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400" y="204525"/>
            <a:ext cx="4029725" cy="20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4"/>
          <p:cNvSpPr txBox="1"/>
          <p:nvPr/>
        </p:nvSpPr>
        <p:spPr>
          <a:xfrm>
            <a:off x="1433348" y="2165325"/>
            <a:ext cx="200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Loss Curves of Model 85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2" name="Google Shape;212;p34"/>
          <p:cNvSpPr txBox="1"/>
          <p:nvPr/>
        </p:nvSpPr>
        <p:spPr>
          <a:xfrm>
            <a:off x="6240850" y="4789500"/>
            <a:ext cx="2725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Prediction Results of Model 85</a:t>
            </a:r>
            <a:endParaRPr b="1"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3" name="Google Shape;213;p34"/>
          <p:cNvSpPr txBox="1"/>
          <p:nvPr/>
        </p:nvSpPr>
        <p:spPr>
          <a:xfrm>
            <a:off x="4716000" y="909775"/>
            <a:ext cx="39570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Results:</a:t>
            </a:r>
            <a:endParaRPr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The model did not exhibit overfitting or underfitting. 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The RMSE value of the model is 3.32.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5"/>
          <p:cNvSpPr txBox="1"/>
          <p:nvPr>
            <p:ph type="title"/>
          </p:nvPr>
        </p:nvSpPr>
        <p:spPr>
          <a:xfrm>
            <a:off x="311700" y="32090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Random Forest (RF)</a:t>
            </a:r>
            <a:endParaRPr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en-GB" sz="1700">
                <a:solidFill>
                  <a:srgbClr val="000000"/>
                </a:solidFill>
                <a:highlight>
                  <a:srgbClr val="FFFFFF"/>
                </a:highlight>
              </a:rPr>
              <a:t>Application of RF to the 6 original Datasets (Model 3-8)</a:t>
            </a:r>
            <a:endParaRPr sz="17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5"/>
          <p:cNvSpPr txBox="1"/>
          <p:nvPr>
            <p:ph idx="1" type="body"/>
          </p:nvPr>
        </p:nvSpPr>
        <p:spPr>
          <a:xfrm>
            <a:off x="311700" y="2243088"/>
            <a:ext cx="3817200" cy="14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Dataset Splitting (Daily)：</a:t>
            </a:r>
            <a:endParaRPr b="1" sz="14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Training set: </a:t>
            </a:r>
            <a:r>
              <a:rPr lang="en-GB" sz="14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2006-1-1 to 2040-12-31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Validation set : 2041-1-1 to 2049-12-31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Testing set : 2050-1-1 to 2080-12-30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221" name="Google Shape;221;p35"/>
          <p:cNvGraphicFramePr/>
          <p:nvPr/>
        </p:nvGraphicFramePr>
        <p:xfrm>
          <a:off x="3968725" y="148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{6D507A42-7F2E-43A4-A1C2-D8EC02ED574B}</a:tableStyleId>
              </a:tblPr>
              <a:tblGrid>
                <a:gridCol w="1666225"/>
                <a:gridCol w="3197350"/>
              </a:tblGrid>
              <a:tr h="458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Component</a:t>
                      </a:r>
                      <a:endParaRPr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Details</a:t>
                      </a:r>
                      <a:endParaRPr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687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Input Sequence Length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7 days (sliding window)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688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Input Features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21212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'FLNS', 'FSNS', 'PRECT', 'PRSN', 'QBOT', 'TREFHT', 'UBOT', 'VBOT'</a:t>
                      </a:r>
                      <a:endParaRPr>
                        <a:solidFill>
                          <a:srgbClr val="21212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458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Number of Trees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30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66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Evaluation Metric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Root </a:t>
                      </a: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Mean Squared Error (RMSE)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2" name="Google Shape;222;p35"/>
          <p:cNvSpPr txBox="1"/>
          <p:nvPr>
            <p:ph idx="1" type="body"/>
          </p:nvPr>
        </p:nvSpPr>
        <p:spPr>
          <a:xfrm>
            <a:off x="3866675" y="1152463"/>
            <a:ext cx="2626800" cy="3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Model Design:</a:t>
            </a:r>
            <a:endParaRPr b="1" sz="14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6" title="model_3_test_pl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424" y="127000"/>
            <a:ext cx="4077920" cy="1266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6" title="model_4_test_plo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1347" y="127000"/>
            <a:ext cx="4077920" cy="1266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6" title="model_6_test_plo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9460" y="1393476"/>
            <a:ext cx="4101689" cy="1266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6" title="model_7_test_plot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9462" y="2699612"/>
            <a:ext cx="4085851" cy="1266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6" title="model_5_test_plot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9650" y="1393487"/>
            <a:ext cx="4101689" cy="1266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6" title="model_8_test_plot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99460" y="2699612"/>
            <a:ext cx="4101688" cy="1266488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6"/>
          <p:cNvSpPr txBox="1"/>
          <p:nvPr/>
        </p:nvSpPr>
        <p:spPr>
          <a:xfrm>
            <a:off x="2653739" y="3966100"/>
            <a:ext cx="362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Prediction Results of the RF Sets</a:t>
            </a:r>
            <a:endParaRPr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234" name="Google Shape;234;p36"/>
          <p:cNvGraphicFramePr/>
          <p:nvPr/>
        </p:nvGraphicFramePr>
        <p:xfrm>
          <a:off x="1651950" y="430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{6D507A42-7F2E-43A4-A1C2-D8EC02ED574B}</a:tableStyleId>
              </a:tblPr>
              <a:tblGrid>
                <a:gridCol w="804325"/>
                <a:gridCol w="804325"/>
                <a:gridCol w="804325"/>
                <a:gridCol w="804325"/>
                <a:gridCol w="804325"/>
                <a:gridCol w="804325"/>
                <a:gridCol w="804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5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5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MME_0</a:t>
                      </a:r>
                      <a:r>
                        <a:rPr b="1" lang="en-GB" sz="115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</a:t>
                      </a:r>
                      <a:endParaRPr b="1" sz="115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5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MME_0</a:t>
                      </a:r>
                      <a:r>
                        <a:rPr b="1" lang="en-GB" sz="115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</a:t>
                      </a:r>
                      <a:endParaRPr b="1" sz="115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5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MME_0</a:t>
                      </a:r>
                      <a:r>
                        <a:rPr b="1" lang="en-GB" sz="115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</a:t>
                      </a:r>
                      <a:endParaRPr b="1" sz="115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5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MME_0</a:t>
                      </a:r>
                      <a:r>
                        <a:rPr b="1" lang="en-GB" sz="115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6</a:t>
                      </a:r>
                      <a:endParaRPr b="1" sz="115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5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MME_0</a:t>
                      </a:r>
                      <a:r>
                        <a:rPr b="1" lang="en-GB" sz="115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7</a:t>
                      </a:r>
                      <a:endParaRPr b="1" sz="115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5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MME_0</a:t>
                      </a:r>
                      <a:r>
                        <a:rPr b="1" lang="en-GB" sz="115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8</a:t>
                      </a:r>
                      <a:endParaRPr b="1" sz="115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RMSE</a:t>
                      </a:r>
                      <a:endParaRPr sz="115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2.03</a:t>
                      </a:r>
                      <a:endParaRPr sz="115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1.98</a:t>
                      </a:r>
                      <a:endParaRPr sz="115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1.97</a:t>
                      </a:r>
                      <a:endParaRPr sz="115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2.02</a:t>
                      </a:r>
                      <a:endParaRPr sz="115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2.04</a:t>
                      </a:r>
                      <a:endParaRPr sz="115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50"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2.06</a:t>
                      </a:r>
                      <a:endParaRPr sz="115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7"/>
          <p:cNvSpPr txBox="1"/>
          <p:nvPr>
            <p:ph type="title"/>
          </p:nvPr>
        </p:nvSpPr>
        <p:spPr>
          <a:xfrm>
            <a:off x="311700" y="32090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Random Forest (RF)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64705"/>
              <a:buFont typeface="Arial"/>
              <a:buNone/>
            </a:pPr>
            <a:r>
              <a:rPr lang="en-GB" sz="1700">
                <a:highlight>
                  <a:schemeClr val="lt1"/>
                </a:highlight>
              </a:rPr>
              <a:t>2.   Application of RF to the CHESS Dataset (Model 85)</a:t>
            </a:r>
            <a:endParaRPr sz="17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7"/>
          <p:cNvSpPr txBox="1"/>
          <p:nvPr>
            <p:ph idx="1" type="body"/>
          </p:nvPr>
        </p:nvSpPr>
        <p:spPr>
          <a:xfrm>
            <a:off x="311700" y="2243088"/>
            <a:ext cx="3817200" cy="14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Dataset Splitting (Daily)：</a:t>
            </a:r>
            <a:endParaRPr b="1" sz="14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Training set: </a:t>
            </a:r>
            <a:r>
              <a:rPr lang="en-GB" sz="14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2006-1-1 to 2040-12-31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Validation set : 2041-1-1 to 2049-12-31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Testing set : 2050-1-1 to 2080-12-30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244" name="Google Shape;244;p37"/>
          <p:cNvGraphicFramePr/>
          <p:nvPr/>
        </p:nvGraphicFramePr>
        <p:xfrm>
          <a:off x="3968725" y="148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{6D507A42-7F2E-43A4-A1C2-D8EC02ED574B}</a:tableStyleId>
              </a:tblPr>
              <a:tblGrid>
                <a:gridCol w="1666225"/>
                <a:gridCol w="3197350"/>
              </a:tblGrid>
              <a:tr h="458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Component</a:t>
                      </a:r>
                      <a:endParaRPr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Details</a:t>
                      </a:r>
                      <a:endParaRPr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687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Input Sequence Length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 months (3 steps)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688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Input Features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21212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'PRECT', 'FSNS'</a:t>
                      </a:r>
                      <a:endParaRPr>
                        <a:solidFill>
                          <a:srgbClr val="21212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458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Number of Trees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30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66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Evaluation Metric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Root Mean Squared Error (RMSE)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45" name="Google Shape;245;p37"/>
          <p:cNvSpPr txBox="1"/>
          <p:nvPr>
            <p:ph idx="1" type="body"/>
          </p:nvPr>
        </p:nvSpPr>
        <p:spPr>
          <a:xfrm>
            <a:off x="3866675" y="1152463"/>
            <a:ext cx="2626800" cy="3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Model Design:</a:t>
            </a:r>
            <a:endParaRPr b="1" sz="14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Prediction Results of Model 85</a:t>
            </a:r>
            <a:endParaRPr b="1"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38" title="model_85_test_pl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25" y="196700"/>
            <a:ext cx="8847024" cy="32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8"/>
          <p:cNvSpPr txBox="1"/>
          <p:nvPr/>
        </p:nvSpPr>
        <p:spPr>
          <a:xfrm>
            <a:off x="3295675" y="3676200"/>
            <a:ext cx="2725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Prediction Results of Model 85</a:t>
            </a:r>
            <a:endParaRPr b="1"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4" name="Google Shape;254;p38"/>
          <p:cNvSpPr txBox="1"/>
          <p:nvPr/>
        </p:nvSpPr>
        <p:spPr>
          <a:xfrm>
            <a:off x="311700" y="4061100"/>
            <a:ext cx="54012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Results:</a:t>
            </a:r>
            <a:endParaRPr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The model did not exhibit overfitting or underfitting. 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The RMSE value of the model is 2.58.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/>
          <p:nvPr>
            <p:ph type="title"/>
          </p:nvPr>
        </p:nvSpPr>
        <p:spPr>
          <a:xfrm>
            <a:off x="286225" y="6034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Stacking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588">
                <a:solidFill>
                  <a:srgbClr val="000000"/>
                </a:solidFill>
                <a:highlight>
                  <a:srgbClr val="FFFFFF"/>
                </a:highlight>
              </a:rPr>
              <a:t>A method that uses the prediction results of multiple models as new features to train a meta-model for final prediction.</a:t>
            </a:r>
            <a:endParaRPr b="0" sz="1588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9"/>
          <p:cNvSpPr txBox="1"/>
          <p:nvPr>
            <p:ph idx="2" type="body"/>
          </p:nvPr>
        </p:nvSpPr>
        <p:spPr>
          <a:xfrm>
            <a:off x="286225" y="1359075"/>
            <a:ext cx="2862000" cy="14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Dataset Splitting (Daily)：</a:t>
            </a:r>
            <a:endParaRPr b="1" sz="14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Training set: </a:t>
            </a: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2006-4-1 to 2040-12-31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Testing set : 2050-4-1 to 2080-11-30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1" name="Google Shape;261;p39"/>
          <p:cNvSpPr txBox="1"/>
          <p:nvPr/>
        </p:nvSpPr>
        <p:spPr>
          <a:xfrm>
            <a:off x="286225" y="2571750"/>
            <a:ext cx="4135800" cy="27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Input features</a:t>
            </a:r>
            <a:r>
              <a:rPr b="1" lang="en-GB"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：</a:t>
            </a:r>
            <a:endParaRPr b="1">
              <a:highlight>
                <a:schemeClr val="lt1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a. LSTM predictions based on the original model (LSTM_day)</a:t>
            </a:r>
            <a:endParaRPr sz="1200"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GB" sz="1200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b. RF predictions based on the original model (RF_day)</a:t>
            </a:r>
            <a:endParaRPr sz="1200"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GB" sz="1200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c. LSTM predictions based on Model 85 (LSTM_85)</a:t>
            </a:r>
            <a:endParaRPr sz="1200"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GB" sz="1200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d. RF predictions based on Model 85 (RF_85)</a:t>
            </a:r>
            <a:endParaRPr sz="1200"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GB" sz="1200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Note:Since LSTM_85 and RF_85 are monthly-scale prediction data, linear interpolation was applied.</a:t>
            </a:r>
            <a:endParaRPr sz="1200"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200"/>
              </a:spcAft>
              <a:buNone/>
            </a:pPr>
            <a:r>
              <a:t/>
            </a:r>
            <a:endParaRPr b="1" sz="12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p39"/>
          <p:cNvSpPr txBox="1"/>
          <p:nvPr>
            <p:ph idx="1" type="subTitle"/>
          </p:nvPr>
        </p:nvSpPr>
        <p:spPr>
          <a:xfrm>
            <a:off x="5023125" y="659375"/>
            <a:ext cx="3447300" cy="3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Experiment design</a:t>
            </a:r>
            <a:endParaRPr b="1"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Stacking_1:</a:t>
            </a:r>
            <a:endParaRPr b="1" sz="1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All four variables</a:t>
            </a:r>
            <a:r>
              <a:rPr lang="en-GB"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were simultaneously input into the model, and </a:t>
            </a:r>
            <a:r>
              <a:rPr b="1" lang="en-GB" sz="14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Random Forest</a:t>
            </a:r>
            <a:r>
              <a:rPr lang="en-GB"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was used for training and prediction. </a:t>
            </a:r>
            <a:endParaRPr sz="1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Stacking_2:</a:t>
            </a:r>
            <a:endParaRPr b="1" sz="1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The variables </a:t>
            </a:r>
            <a:r>
              <a:rPr b="1" lang="en-GB"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LSTM_day</a:t>
            </a:r>
            <a:r>
              <a:rPr lang="en-GB"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and </a:t>
            </a:r>
            <a:r>
              <a:rPr b="1" lang="en-GB"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RF_day</a:t>
            </a:r>
            <a:r>
              <a:rPr lang="en-GB"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were input into the model, and </a:t>
            </a:r>
            <a:r>
              <a:rPr b="1" lang="en-GB" sz="14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Random Forest</a:t>
            </a:r>
            <a:r>
              <a:rPr lang="en-GB" sz="14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GB"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was applied for training and prediction. </a:t>
            </a:r>
            <a:endParaRPr sz="1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0"/>
          <p:cNvSpPr txBox="1"/>
          <p:nvPr>
            <p:ph type="title"/>
          </p:nvPr>
        </p:nvSpPr>
        <p:spPr>
          <a:xfrm>
            <a:off x="227750" y="145750"/>
            <a:ext cx="1701300" cy="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Stacking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9038"/>
            <a:ext cx="6177771" cy="368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0"/>
          <p:cNvSpPr txBox="1"/>
          <p:nvPr/>
        </p:nvSpPr>
        <p:spPr>
          <a:xfrm>
            <a:off x="6177775" y="204600"/>
            <a:ext cx="26388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Results:</a:t>
            </a:r>
            <a:endParaRPr b="1"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AutoNum type="arabicPeriod"/>
            </a:pPr>
            <a:r>
              <a:rPr lang="en-GB" sz="1200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LSTM is the most stable and accurate prediction method.</a:t>
            </a:r>
            <a:endParaRPr sz="1200"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AutoNum type="arabicPeriod"/>
            </a:pPr>
            <a:r>
              <a:rPr lang="en-GB" sz="1200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Neither of the two Stacking methods provides significant improvement; instead, their RMSE values are higher than those of the base learners in several models.</a:t>
            </a:r>
            <a:endParaRPr b="1"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0" name="Google Shape;270;p40"/>
          <p:cNvSpPr txBox="1"/>
          <p:nvPr/>
        </p:nvSpPr>
        <p:spPr>
          <a:xfrm>
            <a:off x="6277375" y="2236500"/>
            <a:ext cx="2539200" cy="24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Discussion</a:t>
            </a:r>
            <a:r>
              <a:rPr b="1" lang="en-GB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br>
              <a:rPr b="1" lang="en-GB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GB" sz="1200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The poor performance may be attributed to the fact that:</a:t>
            </a:r>
            <a:endParaRPr sz="1200"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200"/>
              <a:buFont typeface="Raleway"/>
              <a:buAutoNum type="arabicPeriod"/>
            </a:pPr>
            <a:r>
              <a:rPr lang="en-GB" sz="1200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The monthly-scale outputs from Model 85 introduced noise.</a:t>
            </a:r>
            <a:endParaRPr sz="1200"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AutoNum type="arabicPeriod"/>
            </a:pPr>
            <a:r>
              <a:rPr lang="en-GB" sz="1200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The high correlation between LSTM_day and RF_day may have hindered the model’s ability to learn effective weighting relationships.</a:t>
            </a:r>
            <a:endParaRPr b="1"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1" name="Google Shape;271;p40"/>
          <p:cNvSpPr txBox="1"/>
          <p:nvPr/>
        </p:nvSpPr>
        <p:spPr>
          <a:xfrm>
            <a:off x="1154325" y="4328350"/>
            <a:ext cx="6198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RMSE comparison of models 3-8 across methods</a:t>
            </a:r>
            <a:endParaRPr b="1"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1"/>
          <p:cNvSpPr/>
          <p:nvPr/>
        </p:nvSpPr>
        <p:spPr>
          <a:xfrm>
            <a:off x="0" y="0"/>
            <a:ext cx="9144000" cy="1152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7" name="Google Shape;277;p41"/>
          <p:cNvSpPr txBox="1"/>
          <p:nvPr>
            <p:ph type="title"/>
          </p:nvPr>
        </p:nvSpPr>
        <p:spPr>
          <a:xfrm>
            <a:off x="311700" y="26460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Conclusion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8" name="Google Shape;278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Model Performance</a:t>
            </a:r>
            <a:endParaRPr b="1"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</a:pPr>
            <a:r>
              <a:rPr lang="en-GB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LSTM consistently achieved the lowest RMSE across models, indicating superior capability in capturing temporal dynamics of temperature.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</a:pPr>
            <a:r>
              <a:rPr lang="en-GB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Random Forest performed well but was slightly less accurate, particularly on the CHESS dataset.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</a:pPr>
            <a:r>
              <a:rPr lang="en-GB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Model 85 (CHESS-SCAPE) showed higher RMSE across both model types, likely due to: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○"/>
            </a:pPr>
            <a:r>
              <a:rPr lang="en-GB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Monthly resolution introducing interpolation error.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○"/>
            </a:pPr>
            <a:r>
              <a:rPr lang="en-GB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Limited number of matched predictors.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Stacking Results</a:t>
            </a:r>
            <a:endParaRPr b="1"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</a:pPr>
            <a:r>
              <a:rPr lang="en-GB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Combining LSTM and RF predictions did not improve accuracy.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●"/>
            </a:pPr>
            <a:r>
              <a:rPr lang="en-GB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Likely hindered by: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○"/>
            </a:pPr>
            <a:r>
              <a:rPr lang="en-GB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High correlation between input predictions.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○"/>
            </a:pPr>
            <a:r>
              <a:rPr lang="en-GB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Temporal resolution mismatch (daily vs. monthly).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Broader Implications</a:t>
            </a:r>
            <a:endParaRPr b="1"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</a:pPr>
            <a:r>
              <a:rPr lang="en-GB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All models projected a clear upward trend in maximum temperatures to 2080.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●"/>
            </a:pPr>
            <a:r>
              <a:rPr lang="en-GB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Reliable temperature forecasting is achievable with machine learning, but model and data resolution alignment is crucial.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preprocessing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068425"/>
            <a:ext cx="8520600" cy="35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5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MME (6 RCP’s 003–008)</a:t>
            </a:r>
            <a:endParaRPr b="1" sz="145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2067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Raleway"/>
              <a:buChar char="○"/>
            </a:pPr>
            <a:r>
              <a:rPr lang="en-GB" sz="145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Daily climate simulations from 2006-2080 across UK</a:t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2067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Raleway"/>
              <a:buChar char="○"/>
            </a:pPr>
            <a:r>
              <a:rPr lang="en-GB" sz="145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Includes 9 variables such as TREFHT, PRECT, FSNS, and others.</a:t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45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-GB" sz="145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CHESS-SCAPE (RCP 8.5)</a:t>
            </a:r>
            <a:endParaRPr b="1" sz="145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20675" lvl="0" marL="457200" rtl="0" algn="l"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Raleway"/>
              <a:buChar char="●"/>
            </a:pPr>
            <a:r>
              <a:rPr lang="en-GB" sz="145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Monthly projections across UK from 1980 to 2080, downscaled to 1 km resolution (UKCP18-derived)</a:t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Raleway"/>
              <a:buChar char="●"/>
            </a:pPr>
            <a:r>
              <a:rPr lang="en-GB" sz="145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Used 3 matched variables: tasmax, pr, and rsds</a:t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Raleway"/>
              <a:buChar char="●"/>
            </a:pPr>
            <a:r>
              <a:rPr lang="en-GB" sz="145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RCP 8.5 = no-mitigation, high-emission pathway (worst-case scenario)</a:t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Raleway"/>
              <a:buChar char="●"/>
            </a:pPr>
            <a:r>
              <a:rPr lang="en-GB" sz="145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Bias-corrected using historical CHESS-met dataset</a:t>
            </a:r>
            <a:endParaRPr sz="145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45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Why Monthly CHESS?</a:t>
            </a:r>
            <a:endParaRPr sz="145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0675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Raleway"/>
              <a:buChar char="●"/>
            </a:pPr>
            <a:r>
              <a:rPr lang="en-GB" sz="145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Daily data not feasible to download (hundreds of files: 1200 per variable)</a:t>
            </a:r>
            <a:endParaRPr sz="145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Raleway"/>
              <a:buChar char="●"/>
            </a:pPr>
            <a:r>
              <a:rPr lang="en-GB" sz="145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Monthly resolution was sufficient for comparative benchmarking</a:t>
            </a:r>
            <a:endParaRPr sz="145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2"/>
          <p:cNvSpPr txBox="1"/>
          <p:nvPr>
            <p:ph type="ctrTitle"/>
          </p:nvPr>
        </p:nvSpPr>
        <p:spPr>
          <a:xfrm>
            <a:off x="327950" y="1098150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Any Questions?</a:t>
            </a:r>
            <a:endParaRPr/>
          </a:p>
        </p:txBody>
      </p:sp>
      <p:sp>
        <p:nvSpPr>
          <p:cNvPr id="284" name="Google Shape;284;p42"/>
          <p:cNvSpPr txBox="1"/>
          <p:nvPr>
            <p:ph idx="1" type="subTitle"/>
          </p:nvPr>
        </p:nvSpPr>
        <p:spPr>
          <a:xfrm>
            <a:off x="327950" y="2938300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Thank you for listening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85" name="Google Shape;28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792" y="0"/>
            <a:ext cx="1991200" cy="8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" name="Google Shape;78;p16"/>
          <p:cNvGraphicFramePr/>
          <p:nvPr/>
        </p:nvGraphicFramePr>
        <p:xfrm>
          <a:off x="407300" y="230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{D274A485-6856-4E79-B86D-F440083C597F}</a:tableStyleId>
              </a:tblPr>
              <a:tblGrid>
                <a:gridCol w="1665875"/>
                <a:gridCol w="1665875"/>
                <a:gridCol w="1665875"/>
                <a:gridCol w="1665875"/>
                <a:gridCol w="1665875"/>
              </a:tblGrid>
              <a:tr h="443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chemeClr val="lt1"/>
                          </a:solidFill>
                        </a:rPr>
                        <a:t>MME Variable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chemeClr val="lt1"/>
                          </a:solidFill>
                        </a:rPr>
                        <a:t>MME Definition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chemeClr val="lt1"/>
                          </a:solidFill>
                        </a:rPr>
                        <a:t>Potential</a:t>
                      </a:r>
                      <a:r>
                        <a:rPr b="1" lang="en-GB" sz="1100">
                          <a:solidFill>
                            <a:schemeClr val="lt1"/>
                          </a:solidFill>
                        </a:rPr>
                        <a:t> CHESS Variable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chemeClr val="lt1"/>
                          </a:solidFill>
                        </a:rPr>
                        <a:t>CHESS Definition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chemeClr val="lt1"/>
                          </a:solidFill>
                        </a:rPr>
                        <a:t>Notes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solidFill>
                      <a:schemeClr val="dk1"/>
                    </a:solidFill>
                  </a:tcPr>
                </a:tc>
              </a:tr>
              <a:tr h="443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TREFMXAV_U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Daily max of average temperature (urban)	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tasmax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Daily maximum temperature (K)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Match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accent3"/>
                    </a:solidFill>
                  </a:tcPr>
                </a:tc>
              </a:tr>
              <a:tr h="605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FLNS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Net surface longwave flux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rlds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Downward longwave radiation (W/m²)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Not exact: FLNS = net longwave flux (rlds – outgoing)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443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FSNS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Net solar flux at surface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rsds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Downward shortwave radiation (W/m²)	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Match 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accent3"/>
                    </a:solidFill>
                  </a:tcPr>
                </a:tc>
              </a:tr>
              <a:tr h="443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PRECT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Precipitation rate (liquid) (m/s)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pr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Precipitation rate (kg/m²/s)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Match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chemeClr val="accent3"/>
                    </a:solidFill>
                  </a:tcPr>
                </a:tc>
              </a:tr>
              <a:tr h="28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PRSN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Snow precipitation rate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-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-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-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605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QBOT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Water vapour mixing ratio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huss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Specific humidity (kg/kg)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Not the same: huss = specific humidity; qbot = mixing ratio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443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TREFHT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Reference height temperature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tas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Daily mean air temperature (K)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Similar, but TREFHT = reference height temp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752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UBOT/VBOT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Zonal/Meridional wind at lowest model level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sfcwind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Wind speed (m/s)	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sfcwind = magnitude only; UBOT/VBOT = vector components</a:t>
                      </a:r>
                      <a:endParaRPr sz="11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idx="2" type="body"/>
          </p:nvPr>
        </p:nvSpPr>
        <p:spPr>
          <a:xfrm>
            <a:off x="4684425" y="844150"/>
            <a:ext cx="39945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-GB" sz="1400">
                <a:latin typeface="Raleway"/>
                <a:ea typeface="Raleway"/>
                <a:cs typeface="Raleway"/>
                <a:sym typeface="Raleway"/>
              </a:rPr>
              <a:t>Combined into a single, unified dataframe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-GB" sz="1400">
                <a:latin typeface="Raleway"/>
                <a:ea typeface="Raleway"/>
                <a:cs typeface="Raleway"/>
                <a:sym typeface="Raleway"/>
              </a:rPr>
              <a:t>Model Column added to distinguish source (003–008, 0085)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-GB" sz="1400">
                <a:latin typeface="Raleway"/>
                <a:ea typeface="Raleway"/>
                <a:cs typeface="Raleway"/>
                <a:sym typeface="Raleway"/>
              </a:rPr>
              <a:t>7 Models (03-08 MME and 0085)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-GB" sz="1400">
                <a:latin typeface="Raleway"/>
                <a:ea typeface="Raleway"/>
                <a:cs typeface="Raleway"/>
                <a:sym typeface="Raleway"/>
              </a:rPr>
              <a:t>165,000+ daily entries from 2006 to 2080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-GB" sz="1400">
                <a:latin typeface="Raleway"/>
                <a:ea typeface="Raleway"/>
                <a:cs typeface="Raleway"/>
                <a:sym typeface="Raleway"/>
              </a:rPr>
              <a:t>8 predictor variables (where available)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-GB" sz="1400">
                <a:latin typeface="Raleway"/>
                <a:ea typeface="Raleway"/>
                <a:cs typeface="Raleway"/>
                <a:sym typeface="Raleway"/>
              </a:rPr>
              <a:t>TREFMXAV_U used as the target variable across all sources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4" name="Google Shape;84;p17"/>
          <p:cNvSpPr txBox="1"/>
          <p:nvPr>
            <p:ph idx="4294967295" type="body"/>
          </p:nvPr>
        </p:nvSpPr>
        <p:spPr>
          <a:xfrm>
            <a:off x="247575" y="724200"/>
            <a:ext cx="4324500" cy="3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Location Filtering: </a:t>
            </a:r>
            <a:r>
              <a:rPr lang="en-GB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Extracted only the Manchester grid cell from both datasets (lat 53.25, lon -2.5)</a:t>
            </a:r>
            <a:endParaRPr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Time Standardisation</a:t>
            </a:r>
            <a:endParaRPr b="1"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</a:pPr>
            <a:r>
              <a:rPr lang="en-GB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MME: Decoded time index from “days since 2006-01-01”</a:t>
            </a:r>
            <a:endParaRPr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</a:pPr>
            <a:r>
              <a:rPr lang="en-GB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CHESS: Kept as monthly resolution </a:t>
            </a:r>
            <a:endParaRPr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</a:pPr>
            <a:r>
              <a:rPr lang="en-GB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Leap years removed for model consistency across datasets</a:t>
            </a:r>
            <a:endParaRPr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Unit Conversions</a:t>
            </a:r>
            <a:endParaRPr b="1"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</a:pPr>
            <a:r>
              <a:rPr lang="en-GB" sz="1400">
                <a:solidFill>
                  <a:srgbClr val="212121"/>
                </a:solidFill>
                <a:latin typeface="Raleway"/>
                <a:ea typeface="Raleway"/>
                <a:cs typeface="Raleway"/>
                <a:sym typeface="Raleway"/>
              </a:rPr>
              <a:t>TREFMXAV_U: Kelvin to Celsius</a:t>
            </a:r>
            <a:endParaRPr sz="1400">
              <a:solidFill>
                <a:srgbClr val="21212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</a:pPr>
            <a:r>
              <a:rPr lang="en-GB" sz="1400">
                <a:solidFill>
                  <a:srgbClr val="212121"/>
                </a:solidFill>
                <a:latin typeface="Raleway"/>
                <a:ea typeface="Raleway"/>
                <a:cs typeface="Raleway"/>
                <a:sym typeface="Raleway"/>
              </a:rPr>
              <a:t>PRECT: Standardised to m/s</a:t>
            </a:r>
            <a:endParaRPr sz="1400">
              <a:solidFill>
                <a:srgbClr val="21212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</a:pPr>
            <a:r>
              <a:rPr lang="en-GB" sz="1400">
                <a:solidFill>
                  <a:srgbClr val="212121"/>
                </a:solidFill>
                <a:latin typeface="Raleway"/>
                <a:ea typeface="Raleway"/>
                <a:cs typeface="Raleway"/>
                <a:sym typeface="Raleway"/>
              </a:rPr>
              <a:t>lon: Transformed from 360° format to -180 to 180° for consistency</a:t>
            </a:r>
            <a:endParaRPr sz="1400">
              <a:solidFill>
                <a:srgbClr val="21212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Feature Alignment:</a:t>
            </a:r>
            <a:endParaRPr b="1"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</a:pPr>
            <a:r>
              <a:rPr lang="en-GB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Renamed and aligned feature columns </a:t>
            </a:r>
            <a:endParaRPr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</a:pPr>
            <a:r>
              <a:rPr lang="en-GB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NaNs for missing variables in CHESS (0085) </a:t>
            </a:r>
            <a:endParaRPr sz="1500">
              <a:solidFill>
                <a:srgbClr val="1F232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5" name="Google Shape;85;p17"/>
          <p:cNvSpPr txBox="1"/>
          <p:nvPr>
            <p:ph type="title"/>
          </p:nvPr>
        </p:nvSpPr>
        <p:spPr>
          <a:xfrm>
            <a:off x="247575" y="220750"/>
            <a:ext cx="4324500" cy="6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Transformations</a:t>
            </a:r>
            <a:endParaRPr sz="2500"/>
          </a:p>
        </p:txBody>
      </p:sp>
      <p:sp>
        <p:nvSpPr>
          <p:cNvPr id="86" name="Google Shape;86;p17"/>
          <p:cNvSpPr txBox="1"/>
          <p:nvPr>
            <p:ph type="title"/>
          </p:nvPr>
        </p:nvSpPr>
        <p:spPr>
          <a:xfrm>
            <a:off x="4684425" y="220750"/>
            <a:ext cx="4324500" cy="6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</a:rPr>
              <a:t>Final Dataset</a:t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6350" y="3301350"/>
            <a:ext cx="1420650" cy="142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EDA-V</a:t>
            </a:r>
            <a:r>
              <a:rPr lang="en-GB"/>
              <a:t>ariable Distribution</a:t>
            </a:r>
            <a:endParaRPr/>
          </a:p>
        </p:txBody>
      </p:sp>
      <p:pic>
        <p:nvPicPr>
          <p:cNvPr id="93" name="Google Shape;93;p18" title="FSN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313" y="1598954"/>
            <a:ext cx="7576225" cy="2822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 title="PREC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1313" y="1598954"/>
            <a:ext cx="7576225" cy="2822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 title="TREFMXAV_U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1313" y="1597873"/>
            <a:ext cx="7576224" cy="28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9" title="FSN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4827" y="2719300"/>
            <a:ext cx="6969098" cy="242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 title="PREC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6075" y="93952"/>
            <a:ext cx="7306601" cy="2541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/>
        </p:nvSpPr>
        <p:spPr>
          <a:xfrm>
            <a:off x="49325" y="1613500"/>
            <a:ext cx="17379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Both variables show right skewness across models, but FSNS is more smoothly distributed.</a:t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 title="PRS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7328" y="0"/>
            <a:ext cx="6121898" cy="249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 title="TREFH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6850" y="2651625"/>
            <a:ext cx="6124956" cy="249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 title="FLN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4825" y="0"/>
            <a:ext cx="6352300" cy="25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 title="QBO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4825" y="2579877"/>
            <a:ext cx="6399276" cy="2563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C9AEF8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